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44" y="108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4656" y="4343400"/>
            <a:ext cx="45431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buntu" panose="020B0504030602030204" pitchFamily="34" charset="0"/>
              </a:defRPr>
            </a:lvl1pPr>
          </a:lstStyle>
          <a:p>
            <a:fld id="{424EE916-4113-4B85-A8FC-54BA9693D5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8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627340"/>
            <a:ext cx="5050189" cy="38747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3" y="6034658"/>
            <a:ext cx="5050189" cy="399628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40151" y="6092825"/>
            <a:ext cx="1696203" cy="504825"/>
          </a:xfrm>
        </p:spPr>
        <p:txBody>
          <a:bodyPr/>
          <a:lstStyle>
            <a:lvl1pPr marL="0" indent="0" algn="r">
              <a:buNone/>
              <a:defRPr sz="16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979139"/>
            <a:ext cx="8074327" cy="2797731"/>
          </a:xfrm>
        </p:spPr>
        <p:txBody>
          <a:bodyPr anchor="t" anchorCtr="0"/>
          <a:lstStyle>
            <a:lvl1pPr algn="l">
              <a:lnSpc>
                <a:spcPts val="6100"/>
              </a:lnSpc>
              <a:defRPr sz="5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3" y="4234433"/>
            <a:ext cx="4057952" cy="1152576"/>
          </a:xfrm>
        </p:spPr>
        <p:txBody>
          <a:bodyPr/>
          <a:lstStyle>
            <a:lvl1pPr marL="0" indent="0" algn="l">
              <a:lnSpc>
                <a:spcPts val="33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550333" y="6467474"/>
            <a:ext cx="30310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fld id="{F4B88F72-1EA4-FE40-A5CA-BD0111E6622B}" type="slidenum">
              <a:rPr lang="en-US" sz="900" smtClean="0"/>
              <a:pPr/>
              <a:t>‹#›</a:t>
            </a:fld>
            <a:r>
              <a:rPr lang="en-US" sz="900" dirty="0" smtClean="0">
                <a:solidFill>
                  <a:srgbClr val="2E3333"/>
                </a:solidFill>
              </a:rPr>
              <a:t> | </a:t>
            </a:r>
            <a:r>
              <a:rPr lang="en-US" sz="900" b="1" dirty="0" smtClean="0">
                <a:solidFill>
                  <a:srgbClr val="2E3333"/>
                </a:solidFill>
              </a:rPr>
              <a:t>Law Enforcement Torch Run</a:t>
            </a:r>
            <a:r>
              <a:rPr lang="en-US" sz="900" b="1" baseline="30000" dirty="0" smtClean="0">
                <a:solidFill>
                  <a:srgbClr val="2E3333"/>
                </a:solidFill>
              </a:rPr>
              <a:t>®</a:t>
            </a:r>
            <a:r>
              <a:rPr lang="en-US" sz="900" b="1" dirty="0" smtClean="0">
                <a:solidFill>
                  <a:srgbClr val="2E3333"/>
                </a:solidFill>
              </a:rPr>
              <a:t> </a:t>
            </a:r>
            <a:r>
              <a:rPr lang="en-US" sz="900" dirty="0" smtClean="0">
                <a:solidFill>
                  <a:srgbClr val="2E3333"/>
                </a:solidFill>
              </a:rPr>
              <a:t>for Special Olympics</a:t>
            </a:r>
            <a:endParaRPr lang="en-US" sz="900" dirty="0">
              <a:solidFill>
                <a:srgbClr val="2E3333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321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1134"/>
              </a:spcBef>
              <a:defRPr/>
            </a:lvl2pPr>
            <a:lvl3pPr>
              <a:spcBef>
                <a:spcPts val="85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8000" spc="-200" baseline="0"/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58416" y="258416"/>
            <a:ext cx="8547654" cy="6321771"/>
          </a:xfrm>
          <a:solidFill>
            <a:schemeClr val="accent6"/>
          </a:solidFill>
        </p:spPr>
        <p:txBody>
          <a:bodyPr tIns="201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121400"/>
            <a:ext cx="4603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endParaRPr lang="en-US" dirty="0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9221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700808"/>
            <a:ext cx="8064500" cy="4425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4513" y="1295400"/>
            <a:ext cx="7912100" cy="1588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5400" cap="flat" cmpd="sng" algn="ctr">
            <a:solidFill>
              <a:srgbClr val="1433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550333" y="6467474"/>
            <a:ext cx="30310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fld id="{F4B88F72-1EA4-FE40-A5CA-BD0111E6622B}" type="slidenum">
              <a:rPr lang="en-US" sz="900" smtClean="0"/>
              <a:pPr/>
              <a:t>‹#›</a:t>
            </a:fld>
            <a:r>
              <a:rPr lang="en-US" sz="900" dirty="0" smtClean="0">
                <a:solidFill>
                  <a:srgbClr val="2E3333"/>
                </a:solidFill>
              </a:rPr>
              <a:t> | </a:t>
            </a:r>
            <a:r>
              <a:rPr lang="en-US" sz="900" b="1" dirty="0" smtClean="0">
                <a:solidFill>
                  <a:srgbClr val="2E3333"/>
                </a:solidFill>
              </a:rPr>
              <a:t>Law Enforcement Torch Run</a:t>
            </a:r>
            <a:r>
              <a:rPr lang="en-US" sz="900" b="1" baseline="30000" dirty="0" smtClean="0">
                <a:solidFill>
                  <a:srgbClr val="2E3333"/>
                </a:solidFill>
              </a:rPr>
              <a:t>®</a:t>
            </a:r>
            <a:r>
              <a:rPr lang="en-US" sz="900" b="1" dirty="0" smtClean="0">
                <a:solidFill>
                  <a:srgbClr val="2E3333"/>
                </a:solidFill>
              </a:rPr>
              <a:t> </a:t>
            </a:r>
            <a:r>
              <a:rPr lang="en-US" sz="900" dirty="0" smtClean="0">
                <a:solidFill>
                  <a:srgbClr val="2E3333"/>
                </a:solidFill>
              </a:rPr>
              <a:t>for Special Olympics</a:t>
            </a:r>
            <a:endParaRPr lang="en-US" sz="900" dirty="0">
              <a:solidFill>
                <a:srgbClr val="2E3333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85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31775" algn="l" defTabSz="914400" rtl="0" eaLnBrk="1" latinLnBrk="0" hangingPunct="1">
        <a:spcBef>
          <a:spcPts val="1134"/>
        </a:spcBef>
        <a:buClr>
          <a:schemeClr val="tx1"/>
        </a:buClr>
        <a:buFont typeface="Arial" panose="020B0604020202020204" pitchFamily="34" charset="0"/>
        <a:buChar char="-"/>
        <a:defRPr sz="2000" kern="1200" baseline="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2pPr>
      <a:lvl3pPr marL="798513" indent="-231775" algn="l" defTabSz="914400" rtl="0" eaLnBrk="1" latinLnBrk="0" hangingPunct="1">
        <a:spcBef>
          <a:spcPts val="85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3pPr>
      <a:lvl4pPr marL="1042988" indent="-2571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4pPr>
      <a:lvl5pPr marL="1312863" indent="-217488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78270" r="54011" b="12945"/>
          <a:stretch/>
        </p:blipFill>
        <p:spPr>
          <a:xfrm>
            <a:off x="857250" y="4044951"/>
            <a:ext cx="2406650" cy="3937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Minnesota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much, much more!</a:t>
            </a:r>
            <a:endParaRPr lang="en-GB" dirty="0"/>
          </a:p>
        </p:txBody>
      </p:sp>
      <p:pic>
        <p:nvPicPr>
          <p:cNvPr id="6" name="Picture 11" descr="CopOnTopColorNoTagWe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0" y="2843212"/>
            <a:ext cx="2514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639" y="3810000"/>
            <a:ext cx="437144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30" y="2254382"/>
            <a:ext cx="3200400" cy="98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0" dirty="0">
                <a:latin typeface="Ubuntu Light" panose="020B0304030602030204" pitchFamily="34" charset="0"/>
              </a:rPr>
              <a:t>The question </a:t>
            </a:r>
            <a:r>
              <a:rPr lang="en-US" sz="6000" u="sng" dirty="0">
                <a:latin typeface="Ubuntu Light" panose="020B0304030602030204" pitchFamily="34" charset="0"/>
              </a:rPr>
              <a:t>isn’t</a:t>
            </a:r>
            <a:r>
              <a:rPr lang="en-US" sz="6000" b="0" dirty="0">
                <a:latin typeface="Ubuntu Light" panose="020B0304030602030204" pitchFamily="34" charset="0"/>
              </a:rPr>
              <a:t> </a:t>
            </a:r>
            <a:br>
              <a:rPr lang="en-US" sz="6000" b="0" dirty="0">
                <a:latin typeface="Ubuntu Light" panose="020B0304030602030204" pitchFamily="34" charset="0"/>
              </a:rPr>
            </a:br>
            <a:r>
              <a:rPr lang="en-US" sz="2400" b="0" dirty="0">
                <a:latin typeface="Ubuntu Light" panose="020B0304030602030204" pitchFamily="34" charset="0"/>
              </a:rPr>
              <a:t> </a:t>
            </a:r>
            <a:br>
              <a:rPr lang="en-US" sz="2400" b="0" dirty="0">
                <a:latin typeface="Ubuntu Light" panose="020B0304030602030204" pitchFamily="34" charset="0"/>
              </a:rPr>
            </a:br>
            <a:r>
              <a:rPr lang="en-US" sz="6000" b="0" i="1" dirty="0">
                <a:latin typeface="Ubuntu Light" panose="020B0304030602030204" pitchFamily="34" charset="0"/>
              </a:rPr>
              <a:t>“When will you make a difference in the lives of our athletes?”</a:t>
            </a:r>
          </a:p>
        </p:txBody>
      </p:sp>
    </p:spTree>
    <p:extLst>
      <p:ext uri="{BB962C8B-B14F-4D97-AF65-F5344CB8AC3E}">
        <p14:creationId xmlns:p14="http://schemas.microsoft.com/office/powerpoint/2010/main" val="13400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21930"/>
            <a:ext cx="8074327" cy="27977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0" dirty="0">
                <a:latin typeface="Ubuntu Light" panose="020B0304030602030204" pitchFamily="34" charset="0"/>
              </a:rPr>
              <a:t>The question </a:t>
            </a:r>
            <a:r>
              <a:rPr lang="en-US" sz="4800" u="sng" dirty="0">
                <a:latin typeface="Ubuntu Light" panose="020B0304030602030204" pitchFamily="34" charset="0"/>
              </a:rPr>
              <a:t>is</a:t>
            </a:r>
            <a:r>
              <a:rPr lang="en-US" sz="4800" b="0" dirty="0">
                <a:latin typeface="Ubuntu Light" panose="020B0304030602030204" pitchFamily="34" charset="0"/>
              </a:rPr>
              <a:t> </a:t>
            </a:r>
            <a:r>
              <a:rPr lang="en-US" sz="2800" b="0" dirty="0">
                <a:latin typeface="Ubuntu Light" panose="020B0304030602030204" pitchFamily="34" charset="0"/>
              </a:rPr>
              <a:t> </a:t>
            </a:r>
            <a:r>
              <a:rPr lang="en-US" sz="2800" b="0" dirty="0" smtClean="0">
                <a:latin typeface="Ubuntu Light" panose="020B0304030602030204" pitchFamily="34" charset="0"/>
              </a:rPr>
              <a:t/>
            </a:r>
            <a:br>
              <a:rPr lang="en-US" sz="2800" b="0" dirty="0" smtClean="0">
                <a:latin typeface="Ubuntu Light" panose="020B0304030602030204" pitchFamily="34" charset="0"/>
              </a:rPr>
            </a:br>
            <a:r>
              <a:rPr lang="en-US" sz="1600" b="0" dirty="0" smtClean="0">
                <a:latin typeface="Ubuntu Light" panose="020B0304030602030204" pitchFamily="34" charset="0"/>
              </a:rPr>
              <a:t> </a:t>
            </a:r>
            <a:r>
              <a:rPr lang="en-US" sz="2400" b="0" dirty="0" smtClean="0">
                <a:latin typeface="Ubuntu Light" panose="020B0304030602030204" pitchFamily="34" charset="0"/>
              </a:rPr>
              <a:t> </a:t>
            </a:r>
            <a:r>
              <a:rPr lang="en-US" sz="1800" b="0" dirty="0">
                <a:latin typeface="Ubuntu Light" panose="020B0304030602030204" pitchFamily="34" charset="0"/>
              </a:rPr>
              <a:t/>
            </a:r>
            <a:br>
              <a:rPr lang="en-US" sz="1800" b="0" dirty="0">
                <a:latin typeface="Ubuntu Light" panose="020B0304030602030204" pitchFamily="34" charset="0"/>
              </a:rPr>
            </a:br>
            <a:r>
              <a:rPr lang="en-US" sz="4800" b="0" i="1" dirty="0">
                <a:latin typeface="Ubuntu Light" panose="020B0304030602030204" pitchFamily="34" charset="0"/>
              </a:rPr>
              <a:t>“When will you let them make a difference in yours?”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3246" r="8317" b="3389"/>
          <a:stretch/>
        </p:blipFill>
        <p:spPr>
          <a:xfrm>
            <a:off x="2707997" y="3204671"/>
            <a:ext cx="3728006" cy="24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Here’s how…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Hand out awards</a:t>
            </a:r>
          </a:p>
          <a:p>
            <a:r>
              <a:rPr lang="en-GB" sz="3200" dirty="0" smtClean="0"/>
              <a:t>Sell Torch Run T-shirts</a:t>
            </a:r>
          </a:p>
          <a:p>
            <a:r>
              <a:rPr lang="en-GB" sz="3200" dirty="0" smtClean="0"/>
              <a:t>Run/bike/walk in the Final Leg</a:t>
            </a:r>
          </a:p>
          <a:p>
            <a:r>
              <a:rPr lang="en-GB" sz="3200" dirty="0" smtClean="0"/>
              <a:t>Volunteer/participate in events</a:t>
            </a:r>
          </a:p>
          <a:p>
            <a:r>
              <a:rPr lang="en-GB" sz="3200" dirty="0" smtClean="0"/>
              <a:t>Host a fundraising event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2000" b="1" i="1" dirty="0" smtClean="0"/>
              <a:t>Contact us to get started!</a:t>
            </a:r>
          </a:p>
          <a:p>
            <a:pPr marL="0" indent="0">
              <a:buNone/>
            </a:pPr>
            <a:r>
              <a:rPr lang="en-GB" sz="2000" smtClean="0"/>
              <a:t>Email </a:t>
            </a:r>
            <a:r>
              <a:rPr lang="en-GB" sz="2000" smtClean="0"/>
              <a:t>Kean at kean.corkery@somn.org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23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940" y="1552800"/>
            <a:ext cx="4522574" cy="3373250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4000" dirty="0">
                <a:latin typeface="Ubuntu Light" panose="020B0304030602030204" pitchFamily="34" charset="0"/>
              </a:rPr>
              <a:t>Thanks to all of you who continue to make a difference for our athletes and their </a:t>
            </a:r>
            <a:r>
              <a:rPr lang="en-US" sz="4000" dirty="0" smtClean="0">
                <a:latin typeface="Ubuntu Light" panose="020B0304030602030204" pitchFamily="34" charset="0"/>
              </a:rPr>
              <a:t>families.</a:t>
            </a:r>
            <a:endParaRPr lang="en-US" sz="4000" dirty="0">
              <a:latin typeface="Ubuntu Light" panose="020B0304030602030204" pitchFamily="34" charset="0"/>
            </a:endParaRPr>
          </a:p>
        </p:txBody>
      </p:sp>
      <p:pic>
        <p:nvPicPr>
          <p:cNvPr id="6" name="Picture 5" descr="NIK_22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3" y="403620"/>
            <a:ext cx="3648070" cy="549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58" r="5703" b="-58"/>
          <a:stretch/>
        </p:blipFill>
        <p:spPr>
          <a:xfrm>
            <a:off x="-34181" y="-34141"/>
            <a:ext cx="7357928" cy="693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4544708" y="-38126"/>
            <a:ext cx="4607837" cy="390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/>
          <a:stretch/>
        </p:blipFill>
        <p:spPr>
          <a:xfrm>
            <a:off x="4543309" y="3589234"/>
            <a:ext cx="4635053" cy="32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59001"/>
            <a:ext cx="8074327" cy="2797731"/>
          </a:xfrm>
        </p:spPr>
        <p:txBody>
          <a:bodyPr/>
          <a:lstStyle/>
          <a:p>
            <a:pPr algn="ctr"/>
            <a:r>
              <a:rPr lang="en-US" altLang="en-US" sz="4800" b="0" dirty="0">
                <a:latin typeface="Ubuntu Light" panose="020B0304030602030204" pitchFamily="34" charset="0"/>
              </a:rPr>
              <a:t>The Torch Run is the largest grassroots fundraiser and public awareness vehicle by law enforcement officers for </a:t>
            </a:r>
            <a:br>
              <a:rPr lang="en-US" altLang="en-US" sz="4800" b="0" dirty="0">
                <a:latin typeface="Ubuntu Light" panose="020B0304030602030204" pitchFamily="34" charset="0"/>
              </a:rPr>
            </a:br>
            <a:r>
              <a:rPr lang="en-US" altLang="en-US" sz="4800" b="0" dirty="0">
                <a:latin typeface="Ubuntu Light" panose="020B0304030602030204" pitchFamily="34" charset="0"/>
              </a:rPr>
              <a:t>Special Olympics.</a:t>
            </a:r>
            <a:endParaRPr lang="en-GB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2" y="4629857"/>
            <a:ext cx="8095093" cy="1152576"/>
          </a:xfrm>
        </p:spPr>
        <p:txBody>
          <a:bodyPr/>
          <a:lstStyle/>
          <a:p>
            <a:pPr algn="ctr"/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6600" b="1" dirty="0" smtClean="0">
                <a:solidFill>
                  <a:schemeClr val="accent1"/>
                </a:solidFill>
              </a:rPr>
              <a:t>Here’s why…</a:t>
            </a:r>
            <a:endParaRPr lang="en-GB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Started in Kansas in 1981 by Chief Richard </a:t>
            </a:r>
            <a:r>
              <a:rPr lang="en-GB" sz="3200" dirty="0" err="1" smtClean="0"/>
              <a:t>LaMunyon</a:t>
            </a:r>
            <a:endParaRPr lang="en-GB" sz="3200" dirty="0"/>
          </a:p>
          <a:p>
            <a:r>
              <a:rPr lang="en-GB" sz="3200" dirty="0" smtClean="0"/>
              <a:t>Held worldwide</a:t>
            </a:r>
            <a:endParaRPr lang="en-GB" sz="3200" dirty="0"/>
          </a:p>
          <a:p>
            <a:r>
              <a:rPr lang="en-GB" sz="3200" dirty="0" smtClean="0"/>
              <a:t>In 2015, $53 million was raised to support Special Olympics programs throughout the world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20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Running’s not all we do…</a:t>
            </a:r>
            <a:endParaRPr lang="en-GB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21" y="1499829"/>
            <a:ext cx="7250758" cy="47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There’s the Polar Plunge…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6" y="1475231"/>
            <a:ext cx="5971088" cy="3979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60" y="4332014"/>
            <a:ext cx="2581826" cy="22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world’s largest Truck Convoy…</a:t>
            </a:r>
            <a:endParaRPr lang="en-GB" dirty="0"/>
          </a:p>
        </p:txBody>
      </p:sp>
      <p:pic>
        <p:nvPicPr>
          <p:cNvPr id="6" name="Picture 14" descr="10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092" y="1447383"/>
            <a:ext cx="7405816" cy="49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Jail ‘N’ Bail…</a:t>
            </a:r>
            <a:endParaRPr lang="en-GB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589" y="1738216"/>
            <a:ext cx="6470822" cy="429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Statewide Competitions…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49" y="2987244"/>
            <a:ext cx="4598128" cy="3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9" y="1558834"/>
            <a:ext cx="4746775" cy="315270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Final Leg…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9" y="1452783"/>
            <a:ext cx="7182783" cy="4966734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020" y="4908507"/>
            <a:ext cx="2843084" cy="159923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R PowerPoint Template (1)">
  <a:themeElements>
    <a:clrScheme name="LETR">
      <a:dk1>
        <a:srgbClr val="000000"/>
      </a:dk1>
      <a:lt1>
        <a:srgbClr val="FFFFFF"/>
      </a:lt1>
      <a:dk2>
        <a:srgbClr val="003B79"/>
      </a:dk2>
      <a:lt2>
        <a:srgbClr val="636359"/>
      </a:lt2>
      <a:accent1>
        <a:srgbClr val="FBBD1A"/>
      </a:accent1>
      <a:accent2>
        <a:srgbClr val="E2001A"/>
      </a:accent2>
      <a:accent3>
        <a:srgbClr val="64645C"/>
      </a:accent3>
      <a:accent4>
        <a:srgbClr val="007CB0"/>
      </a:accent4>
      <a:accent5>
        <a:srgbClr val="009EE0"/>
      </a:accent5>
      <a:accent6>
        <a:srgbClr val="D1D2D4"/>
      </a:accent6>
      <a:hlink>
        <a:srgbClr val="0000FF"/>
      </a:hlink>
      <a:folHlink>
        <a:srgbClr val="800080"/>
      </a:folHlink>
    </a:clrScheme>
    <a:fontScheme name="LETR 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 PowerPoint Template (1).potx</Template>
  <TotalTime>89</TotalTime>
  <Words>152</Words>
  <Application>Microsoft Office PowerPoint</Application>
  <PresentationFormat>On-screen Show (4:3)</PresentationFormat>
  <Paragraphs>40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Gill Sans</vt:lpstr>
      <vt:lpstr>Ubuntu</vt:lpstr>
      <vt:lpstr>Ubuntu Light</vt:lpstr>
      <vt:lpstr>ヒラギノ角ゴ ProN W3</vt:lpstr>
      <vt:lpstr>LETR PowerPoint Template (1)</vt:lpstr>
      <vt:lpstr>PowerPoint Presentation</vt:lpstr>
      <vt:lpstr>The Torch Run is the largest grassroots fundraiser and public awareness vehicle by law enforcement officers for  Special Olympics.</vt:lpstr>
      <vt:lpstr>Background</vt:lpstr>
      <vt:lpstr>Running’s not all we do…</vt:lpstr>
      <vt:lpstr>There’s the Polar Plunge…</vt:lpstr>
      <vt:lpstr>The world’s largest Truck Convoy…</vt:lpstr>
      <vt:lpstr>Jail ‘N’ Bail…</vt:lpstr>
      <vt:lpstr>Statewide Competitions…</vt:lpstr>
      <vt:lpstr>The Final Leg…</vt:lpstr>
      <vt:lpstr>And much, much more!</vt:lpstr>
      <vt:lpstr>The question isn’t    “When will you make a difference in the lives of our athletes?”</vt:lpstr>
      <vt:lpstr>The question is      “When will you let them make a difference in yours?”</vt:lpstr>
      <vt:lpstr>Here’s how…</vt:lpstr>
      <vt:lpstr>Thanks to all of you who continue to make a difference for our athletes and their families.</vt:lpstr>
      <vt:lpstr>PowerPoint Presentation</vt:lpstr>
    </vt:vector>
  </TitlesOfParts>
  <Company>Zero-G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Ciaran O Gaora</dc:creator>
  <cp:lastModifiedBy>Michael Rosenberg</cp:lastModifiedBy>
  <cp:revision>16</cp:revision>
  <dcterms:created xsi:type="dcterms:W3CDTF">2013-10-25T11:02:10Z</dcterms:created>
  <dcterms:modified xsi:type="dcterms:W3CDTF">2018-05-01T16:06:30Z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1053849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